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a86ce0e45_0_26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a86ce0e45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86ce0e45_0_27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a86ce0e45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ce0e45_0_28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a86ce0e45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a86ce0e45_0_3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a86ce0e45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86ce0e45_0_3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86ce0e45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Recrystallizing polycrystalline tungsten wire in a vacuum chamber. Non-resistive spark plugs make great electrical passthroughs. A variac controls the power.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8752ff3e_1_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a8752ff3e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a8752ff3e_1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a8752ff3e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image of a test weld. Polycrystalline tungsten wire is in the rear.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a8752ff3e_1_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a8752ff3e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8752ff3e_1_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a8752ff3e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a8752ff3e_1_6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a8752ff3e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current was switched off far too slow.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a86ce0e45_0_7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a86ce0e4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a8752ff3e_1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a8752ff3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c800641bc_0_1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c800641bc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a8752ff3e_1_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a8752ff3e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a8752ff3e_1_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a8752ff3e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a8752ff3e_1_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a8752ff3e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d0b29edc7_0_4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d0b29edc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a8752ff3e_1_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a8752ff3e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original broken tip.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a8752ff3e_1_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a8752ff3e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Tungsten migrated and combined with random scope junk to make this bullfrog.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a8752ff3e_1_1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a8752ff3e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Gold on carbon, x22,000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c800641bc_0_1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c800641b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a86ce0e45_0_8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a86ce0e4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Thermionic tungsten vs. lanthanum hexaboride vs. FEG tungsten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c800641bc_0_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c800641b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Yubikey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c800641bc_0_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c800641b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c800641bc_0_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c800641b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800641bc_0_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c800641b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800641bc_0_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c800641b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c800641bc_0_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c800641b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c800641bc_0_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c800641b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c800641bc_0_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c800641b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c800641bc_0_8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c800641b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d0b29edc7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d0b29ed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a86ce0e45_0_23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a86ce0e45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Milly’s FEG module. The emitter is under the smooth anode (similar to a Wenhelt in thermionic emitters).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c800641bc_0_8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c800641b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d0b29edc7_0_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d0b29edc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c800641bc_0_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c800641b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d0b29edc7_0_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d0b29edc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c800641bc_0_9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c800641b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d0b29edc7_0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d0b29edc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c800641bc_0_1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c800641b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d0b29edc7_0_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d0b29edc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c800641bc_0_1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c800641b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d0b29edc7_0_3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d0b29edc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a86ce0e45_0_23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a86ce0e45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broken emitter.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c800641bc_0_1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c800641bc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800641bc_0_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c800641b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c800641bc_0_1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c800641b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a8752ff3e_1_10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a8752ff3e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c800641bc_0_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c800641b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c800641bc_0_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c800641b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c800641bc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c800641b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a86ce0e45_0_24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a86ce0e45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8mm tungsten loop, 0.1mm thick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86ce0e45_0_34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a86ce0e45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8mm tungsten loop, 0.1mm thick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86ce0e45_0_27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86ce0e45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8752ff3e_1_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a8752ff3e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physics.mcgill.ca/~peter/theses/lucier.pdf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Relationship Id="rId4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doi.org/10.1142/S0218625X99000810" TargetMode="External"/><Relationship Id="rId4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6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7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0A0A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100025" y="56475"/>
            <a:ext cx="5798100" cy="74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Nanofabrication at Home</a:t>
            </a:r>
            <a:endParaRPr sz="36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5692025" y="6112725"/>
            <a:ext cx="3396600" cy="7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Rob Flickenger</a:t>
            </a:r>
            <a:endParaRPr sz="18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hackerfriendly.com</a:t>
            </a:r>
            <a:endParaRPr sz="18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57" name="Google Shape;57;p13"/>
          <p:cNvCxnSpPr/>
          <p:nvPr/>
        </p:nvCxnSpPr>
        <p:spPr>
          <a:xfrm>
            <a:off x="193850" y="6112725"/>
            <a:ext cx="1513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00025" y="6112725"/>
            <a:ext cx="3396600" cy="7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10µm  </a:t>
            </a:r>
            <a:endParaRPr sz="18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pollen x2300</a:t>
            </a:r>
            <a:endParaRPr sz="18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3"/>
          <p:cNvCxnSpPr/>
          <p:nvPr/>
        </p:nvCxnSpPr>
        <p:spPr>
          <a:xfrm>
            <a:off x="3026675" y="3295150"/>
            <a:ext cx="121800" cy="690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" name="Google Shape;131;p23"/>
          <p:cNvSpPr txBox="1"/>
          <p:nvPr/>
        </p:nvSpPr>
        <p:spPr>
          <a:xfrm>
            <a:off x="3154360" y="3198335"/>
            <a:ext cx="912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0.1mm</a:t>
            </a:r>
            <a:endParaRPr sz="18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32" name="Google Shape;132;p23"/>
          <p:cNvCxnSpPr/>
          <p:nvPr/>
        </p:nvCxnSpPr>
        <p:spPr>
          <a:xfrm>
            <a:off x="5224275" y="4015125"/>
            <a:ext cx="208200" cy="1614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" name="Google Shape;133;p23"/>
          <p:cNvSpPr txBox="1"/>
          <p:nvPr/>
        </p:nvSpPr>
        <p:spPr>
          <a:xfrm>
            <a:off x="5392769" y="4045150"/>
            <a:ext cx="11307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0.25mm</a:t>
            </a:r>
            <a:endParaRPr sz="18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eBay to the rescue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536625"/>
            <a:ext cx="3029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Thanks, drone enthusiasts!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“Battery tab” welder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Much faster rise time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Better current control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&lt; $200 on eBay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Only had to take it apart once (so far) for repair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975" y="0"/>
            <a:ext cx="50843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600"/>
            <a:ext cx="9144000" cy="67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>
            <p:ph type="title"/>
          </p:nvPr>
        </p:nvSpPr>
        <p:spPr>
          <a:xfrm>
            <a:off x="311700" y="19649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Recrystallizing tungsten wire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311700" y="6267276"/>
            <a:ext cx="8520600" cy="4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Trebuchet MS"/>
                <a:ea typeface="Trebuchet MS"/>
                <a:cs typeface="Trebuchet MS"/>
                <a:sym typeface="Trebuchet MS"/>
              </a:rPr>
              <a:t>http://www.surfacesciencenetwork.com/wiki/index.php?title=Tungsten_wire_recrystallization</a:t>
            </a:r>
            <a:endParaRPr sz="14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Welded!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b="0" l="0" r="21340" t="0"/>
          <a:stretch/>
        </p:blipFill>
        <p:spPr>
          <a:xfrm>
            <a:off x="64625" y="1566925"/>
            <a:ext cx="4559700" cy="42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4">
            <a:alphaModFix/>
          </a:blip>
          <a:srcRect b="13965" l="4210" r="11072" t="9087"/>
          <a:stretch/>
        </p:blipFill>
        <p:spPr>
          <a:xfrm>
            <a:off x="4744300" y="790500"/>
            <a:ext cx="4307400" cy="527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 rotWithShape="1">
          <a:blip r:embed="rId3">
            <a:alphaModFix/>
          </a:blip>
          <a:srcRect b="0" l="10076" r="10076" t="0"/>
          <a:stretch/>
        </p:blipFill>
        <p:spPr>
          <a:xfrm>
            <a:off x="5084325" y="0"/>
            <a:ext cx="40596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0843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 txBox="1"/>
          <p:nvPr>
            <p:ph type="title"/>
          </p:nvPr>
        </p:nvSpPr>
        <p:spPr>
          <a:xfrm>
            <a:off x="136713" y="1008750"/>
            <a:ext cx="41463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3 molar NaOH solution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5258963" y="5279634"/>
            <a:ext cx="3710400" cy="12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Tip will preferentially etch at the meniscus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drop-off method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11700" y="5418095"/>
            <a:ext cx="8520600" cy="11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Anne-Sophie Lucier, thesis for McGill University, February 2004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http://www.physics.mcgill.ca/~peter/theses/lucier.pdf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275" y="1819504"/>
            <a:ext cx="7029450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3">
            <a:alphaModFix/>
          </a:blip>
          <a:srcRect b="6585" l="0" r="0" t="1529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235500" y="139000"/>
            <a:ext cx="5217300" cy="15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Milly is a JEOL JSM-6320F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Scanning Electron Microscope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Made in 1980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4540" r="5556" t="0"/>
          <a:stretch/>
        </p:blipFill>
        <p:spPr>
          <a:xfrm>
            <a:off x="101525" y="1871675"/>
            <a:ext cx="5427326" cy="45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325" y="458588"/>
            <a:ext cx="3350650" cy="594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41799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Switch off the current as quickly as possible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311700" y="5602698"/>
            <a:ext cx="8520600" cy="10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Michael C. </a:t>
            </a: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Robinson, thesis for Queen’s University, July 2000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https://doi.org/10.1142/S0218625X99000810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400" y="1269179"/>
            <a:ext cx="7047180" cy="3941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900" y="0"/>
            <a:ext cx="9144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08"/>
            <a:ext cx="9144000" cy="6852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08"/>
            <a:ext cx="9144000" cy="6852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/>
          <p:nvPr>
            <p:ph type="title"/>
          </p:nvPr>
        </p:nvSpPr>
        <p:spPr>
          <a:xfrm>
            <a:off x="311700" y="2777100"/>
            <a:ext cx="8520600" cy="13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Trebuchet MS"/>
                <a:ea typeface="Trebuchet MS"/>
                <a:cs typeface="Trebuchet MS"/>
                <a:sym typeface="Trebuchet MS"/>
              </a:rPr>
              <a:t>48 hours later...</a:t>
            </a:r>
            <a:endParaRPr sz="7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0"/>
          <p:cNvSpPr txBox="1"/>
          <p:nvPr>
            <p:ph type="title"/>
          </p:nvPr>
        </p:nvSpPr>
        <p:spPr>
          <a:xfrm>
            <a:off x="4836525" y="440975"/>
            <a:ext cx="3843300" cy="763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96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Gallery of tiny things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>
            <p:ph type="title"/>
          </p:nvPr>
        </p:nvSpPr>
        <p:spPr>
          <a:xfrm>
            <a:off x="6000900" y="171775"/>
            <a:ext cx="2831400" cy="763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91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Yubikey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593379"/>
            <a:ext cx="8520600" cy="11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 is for FEG: Field-emission Electron Gun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Cold cathode tungsten crystal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00" y="2108001"/>
            <a:ext cx="7573200" cy="408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667"/>
            <a:ext cx="9144003" cy="6614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/>
          <p:nvPr>
            <p:ph type="title"/>
          </p:nvPr>
        </p:nvSpPr>
        <p:spPr>
          <a:xfrm>
            <a:off x="464100" y="7457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INSECT ALERT!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1" name="Google Shape;2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050" y="1275925"/>
            <a:ext cx="5190349" cy="4619400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5400000" dist="1905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29" y="0"/>
            <a:ext cx="880154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8" y="0"/>
            <a:ext cx="9126926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328" y="0"/>
            <a:ext cx="58333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328" y="0"/>
            <a:ext cx="58333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1"/>
          <p:cNvSpPr/>
          <p:nvPr/>
        </p:nvSpPr>
        <p:spPr>
          <a:xfrm>
            <a:off x="5804000" y="3049550"/>
            <a:ext cx="519900" cy="421500"/>
          </a:xfrm>
          <a:prstGeom prst="rect">
            <a:avLst/>
          </a:prstGeom>
          <a:solidFill>
            <a:srgbClr val="00FFFF">
              <a:alpha val="21150"/>
            </a:srgbClr>
          </a:solidFill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6"/>
          <p:cNvGrpSpPr/>
          <p:nvPr/>
        </p:nvGrpSpPr>
        <p:grpSpPr>
          <a:xfrm>
            <a:off x="217362" y="631013"/>
            <a:ext cx="8709276" cy="5595974"/>
            <a:chOff x="232075" y="363914"/>
            <a:chExt cx="8709276" cy="5595974"/>
          </a:xfrm>
        </p:grpSpPr>
        <p:pic>
          <p:nvPicPr>
            <p:cNvPr id="77" name="Google Shape;77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2075" y="363914"/>
              <a:ext cx="4203100" cy="5595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6"/>
            <p:cNvPicPr preferRelativeResize="0"/>
            <p:nvPr/>
          </p:nvPicPr>
          <p:blipFill rotWithShape="1">
            <a:blip r:embed="rId4">
              <a:alphaModFix/>
            </a:blip>
            <a:srcRect b="0" l="27567" r="22427" t="12572"/>
            <a:stretch/>
          </p:blipFill>
          <p:spPr>
            <a:xfrm>
              <a:off x="4738250" y="406126"/>
              <a:ext cx="4203101" cy="5511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5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089"/>
            <a:ext cx="9143998" cy="6719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089"/>
            <a:ext cx="9143998" cy="671982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3"/>
          <p:cNvSpPr/>
          <p:nvPr/>
        </p:nvSpPr>
        <p:spPr>
          <a:xfrm>
            <a:off x="5171600" y="3429000"/>
            <a:ext cx="1616100" cy="1263600"/>
          </a:xfrm>
          <a:prstGeom prst="rect">
            <a:avLst/>
          </a:prstGeom>
          <a:solidFill>
            <a:srgbClr val="00FFFF">
              <a:alpha val="21150"/>
            </a:srgbClr>
          </a:solidFill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5"/>
          <p:cNvSpPr/>
          <p:nvPr/>
        </p:nvSpPr>
        <p:spPr>
          <a:xfrm>
            <a:off x="0" y="3400900"/>
            <a:ext cx="4370700" cy="3457200"/>
          </a:xfrm>
          <a:prstGeom prst="rect">
            <a:avLst/>
          </a:prstGeom>
          <a:solidFill>
            <a:srgbClr val="00FFFF">
              <a:alpha val="21150"/>
            </a:srgbClr>
          </a:solidFill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5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6" y="0"/>
            <a:ext cx="908602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6" y="0"/>
            <a:ext cx="90860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7"/>
          <p:cNvSpPr/>
          <p:nvPr/>
        </p:nvSpPr>
        <p:spPr>
          <a:xfrm>
            <a:off x="3611700" y="4651625"/>
            <a:ext cx="1560000" cy="1039800"/>
          </a:xfrm>
          <a:prstGeom prst="rect">
            <a:avLst/>
          </a:prstGeom>
          <a:solidFill>
            <a:srgbClr val="00FFFF">
              <a:alpha val="21150"/>
            </a:srgbClr>
          </a:solidFill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" y="35129"/>
            <a:ext cx="9054401" cy="678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" y="35129"/>
            <a:ext cx="9054401" cy="67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9"/>
          <p:cNvSpPr/>
          <p:nvPr/>
        </p:nvSpPr>
        <p:spPr>
          <a:xfrm>
            <a:off x="4131700" y="2065800"/>
            <a:ext cx="3316500" cy="2220300"/>
          </a:xfrm>
          <a:prstGeom prst="rect">
            <a:avLst/>
          </a:prstGeom>
          <a:solidFill>
            <a:srgbClr val="00FFFF">
              <a:alpha val="21150"/>
            </a:srgbClr>
          </a:solidFill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6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Google Shape;38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4"/>
            <a:ext cx="9144001" cy="6854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6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4" name="Google Shape;39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4"/>
            <a:ext cx="9144001" cy="68548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5" name="Google Shape;395;p61"/>
          <p:cNvCxnSpPr/>
          <p:nvPr/>
        </p:nvCxnSpPr>
        <p:spPr>
          <a:xfrm flipH="1" rot="10800000">
            <a:off x="4238725" y="2965363"/>
            <a:ext cx="885300" cy="2529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396" name="Google Shape;396;p61"/>
          <p:cNvSpPr txBox="1"/>
          <p:nvPr/>
        </p:nvSpPr>
        <p:spPr>
          <a:xfrm>
            <a:off x="5138875" y="2663877"/>
            <a:ext cx="3819900" cy="1369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8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DNA: much deeper to go! </a:t>
            </a:r>
            <a:endParaRPr sz="24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  2nm diameter</a:t>
            </a:r>
            <a:endParaRPr sz="24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  0.34nm between bases</a:t>
            </a:r>
            <a:endParaRPr sz="24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6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6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Google Shape;41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6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7" name="Google Shape;41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6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Google Shape;42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65"/>
          <p:cNvCxnSpPr/>
          <p:nvPr/>
        </p:nvCxnSpPr>
        <p:spPr>
          <a:xfrm>
            <a:off x="193850" y="6112725"/>
            <a:ext cx="1513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6" name="Google Shape;426;p65"/>
          <p:cNvSpPr txBox="1"/>
          <p:nvPr>
            <p:ph idx="4294967295" type="subTitle"/>
          </p:nvPr>
        </p:nvSpPr>
        <p:spPr>
          <a:xfrm>
            <a:off x="100025" y="6188925"/>
            <a:ext cx="3396600" cy="7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10µm</a:t>
            </a:r>
            <a:br>
              <a:rPr lang="en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pollen x2300</a:t>
            </a:r>
            <a:endParaRPr sz="18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6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33" name="Google Shape;43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0" name="Google Shape;44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6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47" name="Google Shape;44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8"/>
          <p:cNvSpPr txBox="1"/>
          <p:nvPr>
            <p:ph idx="4294967295" type="subTitle"/>
          </p:nvPr>
        </p:nvSpPr>
        <p:spPr>
          <a:xfrm>
            <a:off x="152400" y="76200"/>
            <a:ext cx="2664300" cy="7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Rob Flickenger</a:t>
            </a:r>
            <a:br>
              <a:rPr lang="en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1800">
                <a:solidFill>
                  <a:srgbClr val="EFEFEF"/>
                </a:solidFill>
                <a:latin typeface="Trebuchet MS"/>
                <a:ea typeface="Trebuchet MS"/>
                <a:cs typeface="Trebuchet MS"/>
                <a:sym typeface="Trebuchet MS"/>
              </a:rPr>
              <a:t>hackerfriendly.com</a:t>
            </a:r>
            <a:endParaRPr sz="1800">
              <a:solidFill>
                <a:srgbClr val="EFEFE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8"/>
          <p:cNvCxnSpPr/>
          <p:nvPr/>
        </p:nvCxnSpPr>
        <p:spPr>
          <a:xfrm>
            <a:off x="3589875" y="3800483"/>
            <a:ext cx="1972800" cy="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" name="Google Shape;90;p18"/>
          <p:cNvSpPr txBox="1"/>
          <p:nvPr/>
        </p:nvSpPr>
        <p:spPr>
          <a:xfrm>
            <a:off x="4451613" y="3717404"/>
            <a:ext cx="12561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8mm</a:t>
            </a:r>
            <a:endParaRPr sz="18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91" name="Google Shape;91;p18"/>
          <p:cNvCxnSpPr/>
          <p:nvPr/>
        </p:nvCxnSpPr>
        <p:spPr>
          <a:xfrm>
            <a:off x="3746625" y="3165925"/>
            <a:ext cx="121800" cy="690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" name="Google Shape;92;p18"/>
          <p:cNvSpPr txBox="1"/>
          <p:nvPr/>
        </p:nvSpPr>
        <p:spPr>
          <a:xfrm>
            <a:off x="2833650" y="2778275"/>
            <a:ext cx="912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0.1</a:t>
            </a:r>
            <a:r>
              <a:rPr lang="en" sz="18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mm</a:t>
            </a:r>
            <a:endParaRPr sz="18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93" name="Google Shape;93;p18"/>
          <p:cNvCxnSpPr/>
          <p:nvPr/>
        </p:nvCxnSpPr>
        <p:spPr>
          <a:xfrm>
            <a:off x="4517525" y="2565975"/>
            <a:ext cx="0" cy="2667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" name="Google Shape;94;p18"/>
          <p:cNvSpPr txBox="1"/>
          <p:nvPr/>
        </p:nvSpPr>
        <p:spPr>
          <a:xfrm>
            <a:off x="3818475" y="2414625"/>
            <a:ext cx="70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1mm</a:t>
            </a:r>
            <a:endParaRPr sz="18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19"/>
          <p:cNvCxnSpPr/>
          <p:nvPr/>
        </p:nvCxnSpPr>
        <p:spPr>
          <a:xfrm>
            <a:off x="3589875" y="3800483"/>
            <a:ext cx="1972800" cy="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" name="Google Shape;101;p19"/>
          <p:cNvSpPr txBox="1"/>
          <p:nvPr/>
        </p:nvSpPr>
        <p:spPr>
          <a:xfrm>
            <a:off x="4451613" y="3717404"/>
            <a:ext cx="12561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8mm</a:t>
            </a:r>
            <a:endParaRPr sz="18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2" name="Google Shape;102;p19"/>
          <p:cNvCxnSpPr/>
          <p:nvPr/>
        </p:nvCxnSpPr>
        <p:spPr>
          <a:xfrm>
            <a:off x="3746625" y="3165925"/>
            <a:ext cx="121800" cy="690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" name="Google Shape;103;p19"/>
          <p:cNvSpPr txBox="1"/>
          <p:nvPr/>
        </p:nvSpPr>
        <p:spPr>
          <a:xfrm>
            <a:off x="2833650" y="2778275"/>
            <a:ext cx="9129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0.1mm</a:t>
            </a:r>
            <a:endParaRPr sz="18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4" name="Google Shape;104;p19"/>
          <p:cNvCxnSpPr/>
          <p:nvPr/>
        </p:nvCxnSpPr>
        <p:spPr>
          <a:xfrm>
            <a:off x="4517525" y="2565975"/>
            <a:ext cx="0" cy="2667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" name="Google Shape;105;p19"/>
          <p:cNvSpPr txBox="1"/>
          <p:nvPr/>
        </p:nvSpPr>
        <p:spPr>
          <a:xfrm>
            <a:off x="3818475" y="2414625"/>
            <a:ext cx="7098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1mm</a:t>
            </a:r>
            <a:endParaRPr sz="18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6" name="Google Shape;106;p19"/>
          <p:cNvCxnSpPr/>
          <p:nvPr/>
        </p:nvCxnSpPr>
        <p:spPr>
          <a:xfrm flipH="1" rot="10800000">
            <a:off x="4648300" y="2139833"/>
            <a:ext cx="618000" cy="3951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07" name="Google Shape;107;p19"/>
          <p:cNvSpPr txBox="1"/>
          <p:nvPr/>
        </p:nvSpPr>
        <p:spPr>
          <a:xfrm>
            <a:off x="5308675" y="1664467"/>
            <a:ext cx="29718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0.0000005mm</a:t>
            </a:r>
            <a:endParaRPr sz="24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FF"/>
                </a:solidFill>
                <a:latin typeface="Trebuchet MS"/>
                <a:ea typeface="Trebuchet MS"/>
                <a:cs typeface="Trebuchet MS"/>
                <a:sym typeface="Trebuchet MS"/>
              </a:rPr>
              <a:t>(~500 picometers)</a:t>
            </a:r>
            <a:endParaRPr sz="2400">
              <a:solidFill>
                <a:srgbClr val="00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